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306" r:id="rId4"/>
    <p:sldId id="277" r:id="rId5"/>
    <p:sldId id="295" r:id="rId6"/>
    <p:sldId id="304" r:id="rId7"/>
    <p:sldId id="297" r:id="rId8"/>
    <p:sldId id="307" r:id="rId9"/>
    <p:sldId id="305" r:id="rId10"/>
    <p:sldId id="301" r:id="rId11"/>
    <p:sldId id="310" r:id="rId12"/>
    <p:sldId id="302" r:id="rId13"/>
    <p:sldId id="318" r:id="rId14"/>
    <p:sldId id="312" r:id="rId15"/>
    <p:sldId id="317" r:id="rId16"/>
    <p:sldId id="284" r:id="rId17"/>
    <p:sldId id="311" r:id="rId18"/>
    <p:sldId id="309" r:id="rId19"/>
    <p:sldId id="26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9900"/>
    <a:srgbClr val="E6E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1E5ED3-17CE-466E-9303-A748C1CB1D74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AB640B2-91C7-4E6E-8480-B208F6BF7565}">
      <dgm:prSet phldrT="[Текст]"/>
      <dgm:spPr>
        <a:ln w="38100"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Comic Sans MS" panose="030F0702030302020204" pitchFamily="66" charset="0"/>
            </a:rPr>
            <a:t>В РЕЗУЛЬТАТЕ АЛКОГОЛИЗМА ПРОИСХОДИТ ВАРИКОЗНОЕ РАСШИРЕНИЕ ВЕН ПИЩЕВОДА </a:t>
          </a:r>
          <a:endParaRPr lang="ru-RU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F4A4A19F-A323-4DAD-BD07-DA4CD13796DA}" type="parTrans" cxnId="{CDBFA5AA-D00B-4B55-96E6-09AF0DB2182A}">
      <dgm:prSet/>
      <dgm:spPr/>
      <dgm:t>
        <a:bodyPr/>
        <a:lstStyle/>
        <a:p>
          <a:endParaRPr lang="ru-RU"/>
        </a:p>
      </dgm:t>
    </dgm:pt>
    <dgm:pt modelId="{268D42C6-EDA8-486E-A8ED-B904670555C1}" type="sibTrans" cxnId="{CDBFA5AA-D00B-4B55-96E6-09AF0DB2182A}">
      <dgm:prSet/>
      <dgm:spPr/>
      <dgm:t>
        <a:bodyPr/>
        <a:lstStyle/>
        <a:p>
          <a:endParaRPr lang="ru-RU"/>
        </a:p>
      </dgm:t>
    </dgm:pt>
    <dgm:pt modelId="{E3E47513-E4CE-4E68-888E-F321321C106B}">
      <dgm:prSet phldrT="[Текст]"/>
      <dgm:spPr>
        <a:ln w="38100"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Comic Sans MS" panose="030F0702030302020204" pitchFamily="66" charset="0"/>
            </a:rPr>
            <a:t>СПИРТНЫЕ НАПИТКИ СТИМУЛИРУЮТ АКТИВНУЮ ВЫРАБОТКУ ФЕРМЕНТОВ В ЖЕЛУДКЕ , КОТОРЫЕ ПРИВОДЯТ К РАЗРУШЕНИЮ  СЛИЗИСТОЙ И СТЕНОК ЖЕЛУДКА.  ЖЕЛУДОК НАЧИНАЕТ ПЕРЕВАРИВАТЬ САМ СЕБЯ;</a:t>
          </a:r>
          <a:endParaRPr lang="ru-RU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17BB5F47-D5C9-499D-995E-BF77202594B1}" type="parTrans" cxnId="{C6E60D2F-58AC-4CB6-98B1-FD9E2AEEC8BE}">
      <dgm:prSet/>
      <dgm:spPr/>
      <dgm:t>
        <a:bodyPr/>
        <a:lstStyle/>
        <a:p>
          <a:endParaRPr lang="ru-RU"/>
        </a:p>
      </dgm:t>
    </dgm:pt>
    <dgm:pt modelId="{53AC2DB2-D73F-42C8-A6F9-E6BE81258B3D}" type="sibTrans" cxnId="{C6E60D2F-58AC-4CB6-98B1-FD9E2AEEC8BE}">
      <dgm:prSet/>
      <dgm:spPr/>
      <dgm:t>
        <a:bodyPr/>
        <a:lstStyle/>
        <a:p>
          <a:endParaRPr lang="ru-RU"/>
        </a:p>
      </dgm:t>
    </dgm:pt>
    <dgm:pt modelId="{AC55C8E7-6E4D-4D10-B562-A4E6CCF96761}">
      <dgm:prSet phldrT="[Текст]"/>
      <dgm:spPr>
        <a:ln w="38100"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Comic Sans MS" panose="030F0702030302020204" pitchFamily="66" charset="0"/>
            </a:rPr>
            <a:t>ПОД ДЕЙСТВИЕМ СПИРТНЫХ НАПИТКОВ РАЗРУШАЕТСЯ ЗАЩИТНЫЙ СЛОЙ КИШЕЧНИКА,</a:t>
          </a:r>
        </a:p>
        <a:p>
          <a:pPr algn="ctr"/>
          <a:r>
            <a:rPr lang="ru-RU" b="1" dirty="0" smtClean="0">
              <a:solidFill>
                <a:schemeClr val="tx1"/>
              </a:solidFill>
              <a:latin typeface="Comic Sans MS" panose="030F0702030302020204" pitchFamily="66" charset="0"/>
            </a:rPr>
            <a:t> НАРУШАЕТСЯ КРОВООБРАЩЕНИЕ;</a:t>
          </a:r>
          <a:endParaRPr lang="ru-RU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08816CFA-F7D5-4B15-B84D-5C92A63412E6}" type="parTrans" cxnId="{9657291A-6D31-432F-A54E-24F8E020C57D}">
      <dgm:prSet/>
      <dgm:spPr/>
      <dgm:t>
        <a:bodyPr/>
        <a:lstStyle/>
        <a:p>
          <a:endParaRPr lang="ru-RU"/>
        </a:p>
      </dgm:t>
    </dgm:pt>
    <dgm:pt modelId="{E7F23981-A3D1-40F1-A67D-504731BC323E}" type="sibTrans" cxnId="{9657291A-6D31-432F-A54E-24F8E020C57D}">
      <dgm:prSet/>
      <dgm:spPr/>
      <dgm:t>
        <a:bodyPr/>
        <a:lstStyle/>
        <a:p>
          <a:endParaRPr lang="ru-RU"/>
        </a:p>
      </dgm:t>
    </dgm:pt>
    <dgm:pt modelId="{C0BEDCA3-6A2A-47A3-B8F4-08FC7FDD2E12}" type="pres">
      <dgm:prSet presAssocID="{431E5ED3-17CE-466E-9303-A748C1CB1D7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C9787-3C0B-4F77-86B0-621C36DBC3BE}" type="pres">
      <dgm:prSet presAssocID="{2AB640B2-91C7-4E6E-8480-B208F6BF7565}" presName="comp" presStyleCnt="0"/>
      <dgm:spPr/>
    </dgm:pt>
    <dgm:pt modelId="{1BDD81AD-C300-4CBA-BF02-4D968D52F325}" type="pres">
      <dgm:prSet presAssocID="{2AB640B2-91C7-4E6E-8480-B208F6BF7565}" presName="box" presStyleLbl="node1" presStyleIdx="0" presStyleCnt="3"/>
      <dgm:spPr/>
      <dgm:t>
        <a:bodyPr/>
        <a:lstStyle/>
        <a:p>
          <a:endParaRPr lang="ru-RU"/>
        </a:p>
      </dgm:t>
    </dgm:pt>
    <dgm:pt modelId="{5FF3468B-1F9B-418E-B9D7-E17E858E382B}" type="pres">
      <dgm:prSet presAssocID="{2AB640B2-91C7-4E6E-8480-B208F6BF7565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E15E8C-DF41-4C0D-91EA-B83FCC460CE1}" type="pres">
      <dgm:prSet presAssocID="{2AB640B2-91C7-4E6E-8480-B208F6BF756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058AB-40FA-42DF-8C02-7F0C185F2BC1}" type="pres">
      <dgm:prSet presAssocID="{268D42C6-EDA8-486E-A8ED-B904670555C1}" presName="spacer" presStyleCnt="0"/>
      <dgm:spPr/>
    </dgm:pt>
    <dgm:pt modelId="{C6C1762A-C0BE-4D1F-B5A9-C38550BEC761}" type="pres">
      <dgm:prSet presAssocID="{E3E47513-E4CE-4E68-888E-F321321C106B}" presName="comp" presStyleCnt="0"/>
      <dgm:spPr/>
    </dgm:pt>
    <dgm:pt modelId="{4D1579F3-495C-4BF4-9121-75E4211C13ED}" type="pres">
      <dgm:prSet presAssocID="{E3E47513-E4CE-4E68-888E-F321321C106B}" presName="box" presStyleLbl="node1" presStyleIdx="1" presStyleCnt="3" custScaleX="97778"/>
      <dgm:spPr/>
      <dgm:t>
        <a:bodyPr/>
        <a:lstStyle/>
        <a:p>
          <a:endParaRPr lang="ru-RU"/>
        </a:p>
      </dgm:t>
    </dgm:pt>
    <dgm:pt modelId="{86C52843-1990-450A-92E7-93B96F45AEC8}" type="pres">
      <dgm:prSet presAssocID="{E3E47513-E4CE-4E68-888E-F321321C106B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FEA20DD-F784-4425-A10E-B4505CD9F983}" type="pres">
      <dgm:prSet presAssocID="{E3E47513-E4CE-4E68-888E-F321321C106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78396-A662-4B21-8847-AE412DF40864}" type="pres">
      <dgm:prSet presAssocID="{53AC2DB2-D73F-42C8-A6F9-E6BE81258B3D}" presName="spacer" presStyleCnt="0"/>
      <dgm:spPr/>
    </dgm:pt>
    <dgm:pt modelId="{2494953C-69D8-4867-B4D5-8666AC8CE33F}" type="pres">
      <dgm:prSet presAssocID="{AC55C8E7-6E4D-4D10-B562-A4E6CCF96761}" presName="comp" presStyleCnt="0"/>
      <dgm:spPr/>
    </dgm:pt>
    <dgm:pt modelId="{A981D427-C247-4091-9811-D7B34ED1EF1E}" type="pres">
      <dgm:prSet presAssocID="{AC55C8E7-6E4D-4D10-B562-A4E6CCF96761}" presName="box" presStyleLbl="node1" presStyleIdx="2" presStyleCnt="3"/>
      <dgm:spPr/>
      <dgm:t>
        <a:bodyPr/>
        <a:lstStyle/>
        <a:p>
          <a:endParaRPr lang="ru-RU"/>
        </a:p>
      </dgm:t>
    </dgm:pt>
    <dgm:pt modelId="{54C9C5F9-C5FE-41F9-868D-1A7498627DE9}" type="pres">
      <dgm:prSet presAssocID="{AC55C8E7-6E4D-4D10-B562-A4E6CCF96761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06ED3CA-87B3-473A-AE47-557A0294A629}" type="pres">
      <dgm:prSet presAssocID="{AC55C8E7-6E4D-4D10-B562-A4E6CCF9676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1DCCCE-FEA6-4106-B1EE-E942A7D7E7D2}" type="presOf" srcId="{431E5ED3-17CE-466E-9303-A748C1CB1D74}" destId="{C0BEDCA3-6A2A-47A3-B8F4-08FC7FDD2E12}" srcOrd="0" destOrd="0" presId="urn:microsoft.com/office/officeart/2005/8/layout/vList4"/>
    <dgm:cxn modelId="{C6E60D2F-58AC-4CB6-98B1-FD9E2AEEC8BE}" srcId="{431E5ED3-17CE-466E-9303-A748C1CB1D74}" destId="{E3E47513-E4CE-4E68-888E-F321321C106B}" srcOrd="1" destOrd="0" parTransId="{17BB5F47-D5C9-499D-995E-BF77202594B1}" sibTransId="{53AC2DB2-D73F-42C8-A6F9-E6BE81258B3D}"/>
    <dgm:cxn modelId="{C985A024-A1D2-4C36-A440-DDAD0AD59B3D}" type="presOf" srcId="{E3E47513-E4CE-4E68-888E-F321321C106B}" destId="{4D1579F3-495C-4BF4-9121-75E4211C13ED}" srcOrd="0" destOrd="0" presId="urn:microsoft.com/office/officeart/2005/8/layout/vList4"/>
    <dgm:cxn modelId="{97C50D78-7A47-426E-853F-AEFE2BB5302D}" type="presOf" srcId="{AC55C8E7-6E4D-4D10-B562-A4E6CCF96761}" destId="{006ED3CA-87B3-473A-AE47-557A0294A629}" srcOrd="1" destOrd="0" presId="urn:microsoft.com/office/officeart/2005/8/layout/vList4"/>
    <dgm:cxn modelId="{F5515317-C4F4-47F2-8A47-7691281983E8}" type="presOf" srcId="{AC55C8E7-6E4D-4D10-B562-A4E6CCF96761}" destId="{A981D427-C247-4091-9811-D7B34ED1EF1E}" srcOrd="0" destOrd="0" presId="urn:microsoft.com/office/officeart/2005/8/layout/vList4"/>
    <dgm:cxn modelId="{56F12EC0-F737-44A5-AAA6-66C76A98906C}" type="presOf" srcId="{E3E47513-E4CE-4E68-888E-F321321C106B}" destId="{EFEA20DD-F784-4425-A10E-B4505CD9F983}" srcOrd="1" destOrd="0" presId="urn:microsoft.com/office/officeart/2005/8/layout/vList4"/>
    <dgm:cxn modelId="{9657291A-6D31-432F-A54E-24F8E020C57D}" srcId="{431E5ED3-17CE-466E-9303-A748C1CB1D74}" destId="{AC55C8E7-6E4D-4D10-B562-A4E6CCF96761}" srcOrd="2" destOrd="0" parTransId="{08816CFA-F7D5-4B15-B84D-5C92A63412E6}" sibTransId="{E7F23981-A3D1-40F1-A67D-504731BC323E}"/>
    <dgm:cxn modelId="{CDBFA5AA-D00B-4B55-96E6-09AF0DB2182A}" srcId="{431E5ED3-17CE-466E-9303-A748C1CB1D74}" destId="{2AB640B2-91C7-4E6E-8480-B208F6BF7565}" srcOrd="0" destOrd="0" parTransId="{F4A4A19F-A323-4DAD-BD07-DA4CD13796DA}" sibTransId="{268D42C6-EDA8-486E-A8ED-B904670555C1}"/>
    <dgm:cxn modelId="{7C59B7E3-D946-4D15-8C16-89996C667D8B}" type="presOf" srcId="{2AB640B2-91C7-4E6E-8480-B208F6BF7565}" destId="{04E15E8C-DF41-4C0D-91EA-B83FCC460CE1}" srcOrd="1" destOrd="0" presId="urn:microsoft.com/office/officeart/2005/8/layout/vList4"/>
    <dgm:cxn modelId="{1B711595-825A-47CD-B53B-82D77B2BF98D}" type="presOf" srcId="{2AB640B2-91C7-4E6E-8480-B208F6BF7565}" destId="{1BDD81AD-C300-4CBA-BF02-4D968D52F325}" srcOrd="0" destOrd="0" presId="urn:microsoft.com/office/officeart/2005/8/layout/vList4"/>
    <dgm:cxn modelId="{E5173E58-D4CA-438F-9F80-D61771E806AB}" type="presParOf" srcId="{C0BEDCA3-6A2A-47A3-B8F4-08FC7FDD2E12}" destId="{B5DC9787-3C0B-4F77-86B0-621C36DBC3BE}" srcOrd="0" destOrd="0" presId="urn:microsoft.com/office/officeart/2005/8/layout/vList4"/>
    <dgm:cxn modelId="{CC277757-3E87-4FEE-B288-C48B90AEF00C}" type="presParOf" srcId="{B5DC9787-3C0B-4F77-86B0-621C36DBC3BE}" destId="{1BDD81AD-C300-4CBA-BF02-4D968D52F325}" srcOrd="0" destOrd="0" presId="urn:microsoft.com/office/officeart/2005/8/layout/vList4"/>
    <dgm:cxn modelId="{4FBAC685-7D80-4BAB-B6F3-81FE20154A57}" type="presParOf" srcId="{B5DC9787-3C0B-4F77-86B0-621C36DBC3BE}" destId="{5FF3468B-1F9B-418E-B9D7-E17E858E382B}" srcOrd="1" destOrd="0" presId="urn:microsoft.com/office/officeart/2005/8/layout/vList4"/>
    <dgm:cxn modelId="{FC3D072B-BA53-41A0-BA6C-EE4E7FDDFB67}" type="presParOf" srcId="{B5DC9787-3C0B-4F77-86B0-621C36DBC3BE}" destId="{04E15E8C-DF41-4C0D-91EA-B83FCC460CE1}" srcOrd="2" destOrd="0" presId="urn:microsoft.com/office/officeart/2005/8/layout/vList4"/>
    <dgm:cxn modelId="{24AECEEC-A60A-4E1B-A6F0-54EA99B81CD5}" type="presParOf" srcId="{C0BEDCA3-6A2A-47A3-B8F4-08FC7FDD2E12}" destId="{45F058AB-40FA-42DF-8C02-7F0C185F2BC1}" srcOrd="1" destOrd="0" presId="urn:microsoft.com/office/officeart/2005/8/layout/vList4"/>
    <dgm:cxn modelId="{EE9E8B52-8395-4B88-BA96-B96626A20038}" type="presParOf" srcId="{C0BEDCA3-6A2A-47A3-B8F4-08FC7FDD2E12}" destId="{C6C1762A-C0BE-4D1F-B5A9-C38550BEC761}" srcOrd="2" destOrd="0" presId="urn:microsoft.com/office/officeart/2005/8/layout/vList4"/>
    <dgm:cxn modelId="{20D78DC6-47D1-43A3-9E19-ED8AA9A5D31E}" type="presParOf" srcId="{C6C1762A-C0BE-4D1F-B5A9-C38550BEC761}" destId="{4D1579F3-495C-4BF4-9121-75E4211C13ED}" srcOrd="0" destOrd="0" presId="urn:microsoft.com/office/officeart/2005/8/layout/vList4"/>
    <dgm:cxn modelId="{757B776B-DFA3-4B72-B022-6F0A57B4A027}" type="presParOf" srcId="{C6C1762A-C0BE-4D1F-B5A9-C38550BEC761}" destId="{86C52843-1990-450A-92E7-93B96F45AEC8}" srcOrd="1" destOrd="0" presId="urn:microsoft.com/office/officeart/2005/8/layout/vList4"/>
    <dgm:cxn modelId="{C9C9A5BC-6F86-4F80-A25E-399E6328C2CD}" type="presParOf" srcId="{C6C1762A-C0BE-4D1F-B5A9-C38550BEC761}" destId="{EFEA20DD-F784-4425-A10E-B4505CD9F983}" srcOrd="2" destOrd="0" presId="urn:microsoft.com/office/officeart/2005/8/layout/vList4"/>
    <dgm:cxn modelId="{DDF4A9EF-63CE-4B37-9D10-154AA048E86A}" type="presParOf" srcId="{C0BEDCA3-6A2A-47A3-B8F4-08FC7FDD2E12}" destId="{48A78396-A662-4B21-8847-AE412DF40864}" srcOrd="3" destOrd="0" presId="urn:microsoft.com/office/officeart/2005/8/layout/vList4"/>
    <dgm:cxn modelId="{2BEE4E29-594F-434F-9F87-080D9D5649C1}" type="presParOf" srcId="{C0BEDCA3-6A2A-47A3-B8F4-08FC7FDD2E12}" destId="{2494953C-69D8-4867-B4D5-8666AC8CE33F}" srcOrd="4" destOrd="0" presId="urn:microsoft.com/office/officeart/2005/8/layout/vList4"/>
    <dgm:cxn modelId="{A2D5705F-9C1D-4299-A028-CBC00713C42A}" type="presParOf" srcId="{2494953C-69D8-4867-B4D5-8666AC8CE33F}" destId="{A981D427-C247-4091-9811-D7B34ED1EF1E}" srcOrd="0" destOrd="0" presId="urn:microsoft.com/office/officeart/2005/8/layout/vList4"/>
    <dgm:cxn modelId="{BA4B25E8-9902-424F-B27B-EFAD8EB9F40F}" type="presParOf" srcId="{2494953C-69D8-4867-B4D5-8666AC8CE33F}" destId="{54C9C5F9-C5FE-41F9-868D-1A7498627DE9}" srcOrd="1" destOrd="0" presId="urn:microsoft.com/office/officeart/2005/8/layout/vList4"/>
    <dgm:cxn modelId="{F3E76451-E233-46E5-B9B7-C70B79549DB6}" type="presParOf" srcId="{2494953C-69D8-4867-B4D5-8666AC8CE33F}" destId="{006ED3CA-87B3-473A-AE47-557A0294A62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D81AD-C300-4CBA-BF02-4D968D52F325}">
      <dsp:nvSpPr>
        <dsp:cNvPr id="0" name=""/>
        <dsp:cNvSpPr/>
      </dsp:nvSpPr>
      <dsp:spPr>
        <a:xfrm>
          <a:off x="0" y="0"/>
          <a:ext cx="5400600" cy="14986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В РЕЗУЛЬТАТЕ АЛКОГОЛИЗМА ПРОИСХОДИТ ВАРИКОЗНОЕ РАСШИРЕНИЕ ВЕН ПИЩЕВОДА </a:t>
          </a:r>
          <a:endParaRPr lang="ru-RU" sz="14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229981" y="0"/>
        <a:ext cx="4170618" cy="1498610"/>
      </dsp:txXfrm>
    </dsp:sp>
    <dsp:sp modelId="{5FF3468B-1F9B-418E-B9D7-E17E858E382B}">
      <dsp:nvSpPr>
        <dsp:cNvPr id="0" name=""/>
        <dsp:cNvSpPr/>
      </dsp:nvSpPr>
      <dsp:spPr>
        <a:xfrm>
          <a:off x="149861" y="149861"/>
          <a:ext cx="1080120" cy="11988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1579F3-495C-4BF4-9121-75E4211C13ED}">
      <dsp:nvSpPr>
        <dsp:cNvPr id="0" name=""/>
        <dsp:cNvSpPr/>
      </dsp:nvSpPr>
      <dsp:spPr>
        <a:xfrm>
          <a:off x="60000" y="1648471"/>
          <a:ext cx="5280598" cy="1498610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381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СПИРТНЫЕ НАПИТКИ СТИМУЛИРУЮТ АКТИВНУЮ ВЫРАБОТКУ ФЕРМЕНТОВ В ЖЕЛУДКЕ , КОТОРЫЕ ПРИВОДЯТ К РАЗРУШЕНИЮ  СЛИЗИСТОЙ И СТЕНОК ЖЕЛУДКА.  ЖЕЛУДОК НАЧИНАЕТ ПЕРЕВАРИВАТЬ САМ СЕБЯ;</a:t>
          </a:r>
          <a:endParaRPr lang="ru-RU" sz="14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262651" y="1648471"/>
        <a:ext cx="4077947" cy="1498610"/>
      </dsp:txXfrm>
    </dsp:sp>
    <dsp:sp modelId="{86C52843-1990-450A-92E7-93B96F45AEC8}">
      <dsp:nvSpPr>
        <dsp:cNvPr id="0" name=""/>
        <dsp:cNvSpPr/>
      </dsp:nvSpPr>
      <dsp:spPr>
        <a:xfrm>
          <a:off x="149861" y="1798332"/>
          <a:ext cx="1080120" cy="11988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1D427-C247-4091-9811-D7B34ED1EF1E}">
      <dsp:nvSpPr>
        <dsp:cNvPr id="0" name=""/>
        <dsp:cNvSpPr/>
      </dsp:nvSpPr>
      <dsp:spPr>
        <a:xfrm>
          <a:off x="0" y="3296943"/>
          <a:ext cx="5400600" cy="1498610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ПОД ДЕЙСТВИЕМ СПИРТНЫХ НАПИТКОВ РАЗРУШАЕТСЯ ЗАЩИТНЫЙ СЛОЙ КИШЕЧНИКА,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 НАРУШАЕТСЯ КРОВООБРАЩЕНИЕ;</a:t>
          </a:r>
          <a:endParaRPr lang="ru-RU" sz="14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229981" y="3296943"/>
        <a:ext cx="4170618" cy="1498610"/>
      </dsp:txXfrm>
    </dsp:sp>
    <dsp:sp modelId="{54C9C5F9-C5FE-41F9-868D-1A7498627DE9}">
      <dsp:nvSpPr>
        <dsp:cNvPr id="0" name=""/>
        <dsp:cNvSpPr/>
      </dsp:nvSpPr>
      <dsp:spPr>
        <a:xfrm>
          <a:off x="149861" y="3446804"/>
          <a:ext cx="1080120" cy="11988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11" Type="http://schemas.openxmlformats.org/officeDocument/2006/relationships/image" Target="../media/image68.png"/><Relationship Id="rId5" Type="http://schemas.openxmlformats.org/officeDocument/2006/relationships/image" Target="../media/image62.emf"/><Relationship Id="rId10" Type="http://schemas.openxmlformats.org/officeDocument/2006/relationships/image" Target="../media/image67.png"/><Relationship Id="rId4" Type="http://schemas.openxmlformats.org/officeDocument/2006/relationships/image" Target="../media/image61.emf"/><Relationship Id="rId9" Type="http://schemas.openxmlformats.org/officeDocument/2006/relationships/image" Target="../media/image6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3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2160" y="4653135"/>
            <a:ext cx="2736304" cy="1861693"/>
          </a:xfrm>
        </p:spPr>
        <p:txBody>
          <a:bodyPr>
            <a:normAutofit/>
          </a:bodyPr>
          <a:lstStyle/>
          <a:p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 descr="C:\Users\User\Desktop\АЛКОГОЛИЗМ ФОТО\net-alkog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8965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58" y="332656"/>
            <a:ext cx="3302597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7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b="1" cap="all" dirty="0">
                <a:ln w="38100" cmpd="sng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АЛКОГОЛЬ И </a:t>
            </a:r>
            <a:r>
              <a:rPr lang="ru-RU" b="1" cap="all" dirty="0" smtClean="0">
                <a:ln w="38100" cmpd="sng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ПОТОМСТВО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348881"/>
            <a:ext cx="5040560" cy="18722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9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БЕРЕМЕННАЯ ПЬЮЩАЯ ЖЕНЩИНА ВНУТРИУТРОБНО ПРИУЧАЕТ РЕБЁНКА </a:t>
            </a:r>
            <a:r>
              <a:rPr lang="ru-RU" sz="19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К АЛКОГОЛЮ (АЛКОГОЛЬ ЛЕГКО ПРОНИКАЕТ ЧЕРЕЗ ПЛАЦЕНТУ К ЗАРОДЫШУ И ПЛОДУ</a:t>
            </a:r>
            <a:r>
              <a:rPr lang="ru-RU" sz="19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95" y="4221088"/>
            <a:ext cx="2017142" cy="227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83568" y="1196752"/>
            <a:ext cx="5472608" cy="93610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АЛКОГОЛЬ ОКАЗЫВАЕТ ОТРИЦАТЕЛЬНОЕ ВЛИЯНИЕ НА ПОТОМСТВО </a:t>
            </a:r>
            <a:endParaRPr lang="ru-RU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093" y="4201541"/>
            <a:ext cx="5472608" cy="1872208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Comic Sans MS" panose="030F0702030302020204" pitchFamily="66" charset="0"/>
              </a:rPr>
              <a:t>СПУСТЯ 7-12 МИНУТ ПОСЛЕ ПРИЁМА СПИРТНОГО НАПИТКА В ПЛОДЕ УСТАНАВЛИВАЕТСЯ ТАКАЯ ЖЕ КОНЦЕНТРАЦИЯ АЛКОГОЛЯ , КАК  И В МАТЕРИНСКОМ ОРГАНИЗМЕ.</a:t>
            </a:r>
          </a:p>
          <a:p>
            <a:pPr algn="ctr"/>
            <a:endParaRPr lang="ru-R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84784"/>
            <a:ext cx="1906587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2712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468" y="548680"/>
            <a:ext cx="4038600" cy="2448271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300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АЛКОГОЛЬ  И ЕГО ПОСЛЕДСТВИЯ МОГУТ ДОСТАТЬ МАЛЕНЬКОГО ЧЕЛОВЕКА ЧЕРЕЗ МОЛОКО МАТЕРИ.</a:t>
            </a:r>
          </a:p>
          <a:p>
            <a:pPr algn="just"/>
            <a:endParaRPr lang="ru-RU" sz="1800" b="1" dirty="0">
              <a:latin typeface="Comic Sans MS" panose="030F0702030302020204" pitchFamily="66" charset="0"/>
            </a:endParaRPr>
          </a:p>
          <a:p>
            <a:pPr algn="just"/>
            <a:endParaRPr lang="ru-RU" sz="1800" b="1" dirty="0" smtClean="0">
              <a:latin typeface="Comic Sans MS" panose="030F0702030302020204" pitchFamily="66" charset="0"/>
            </a:endParaRPr>
          </a:p>
          <a:p>
            <a:pPr algn="just"/>
            <a:endParaRPr lang="ru-RU" sz="1800" b="1" dirty="0">
              <a:latin typeface="Comic Sans MS" panose="030F0702030302020204" pitchFamily="66" charset="0"/>
            </a:endParaRPr>
          </a:p>
          <a:p>
            <a:pPr algn="just"/>
            <a:endParaRPr lang="ru-RU" sz="18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4007" y="1412776"/>
            <a:ext cx="4129645" cy="3498523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33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ДЕТИ АЛКОГОЛИКОВ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ВОСПРИИМЧИВЫ К ИНФЕКЦИОННЫМ ЗАБОЛЕВАНИЯМ,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3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ОТСТАЮТ В ФИЗИЧЕСКОМ И ПСИХИЧЕСКОМ  РАЗВИТИИ,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3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СКЛОННЫ К МАЛОКРОВИЮ И ТУБЕРКУЛЁЗУ,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3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 НИХ ЧАСТО БЫВАЮТ </a:t>
            </a:r>
            <a:r>
              <a:rPr lang="ru-RU" sz="33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СУДОРОЖНЫЕ ПРИПАДКИ, НОЧНОЕ НЕДЕРЖАНИЕ МОЧИ,  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Марианна\Desktop\Влияние на организм челоека\gaz.n.04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93095"/>
            <a:ext cx="2232248" cy="2170399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Марианна\Desktop\Влияние на организм челоека\Алкоголь\image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1727200" cy="151216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06984" y="3140968"/>
            <a:ext cx="4677902" cy="1752452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FF0066"/>
                </a:solidFill>
                <a:latin typeface="Comic Sans MS" panose="030F0702030302020204" pitchFamily="66" charset="0"/>
              </a:rPr>
              <a:t>В ГРУДНОМ МОЛОКЕ, КОРМЯЩЕЙ МАТЕРИ, АЛКОГОЛЬ ОБНАРУЖИВАЕТСЯ ЧЕРЕЗ 15 МИНУТ ПОСЛЕ ПРИЁМА</a:t>
            </a:r>
            <a:r>
              <a:rPr lang="ru-RU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.</a:t>
            </a:r>
            <a:endParaRPr lang="ru-RU" dirty="0">
              <a:solidFill>
                <a:srgbClr val="FF0066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52113" y="180802"/>
            <a:ext cx="4221540" cy="1087957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10 % ДЕТЕЙ, РОЖДЁННЫХ АЛКОГОЛИКАМИ, УМИРАЮТ 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35696" y="5239359"/>
            <a:ext cx="4253048" cy="1234475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АЛКОГОЛИЗМ НЕСЁТ УРОДСТВО И УМСТВЕННУЮ ОТСТАЛОСТЬ ДЕТЯМ.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9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r>
              <a:rPr lang="ru-RU" b="1" cap="all" dirty="0" smtClean="0">
                <a:ln w="38100" cmpd="sng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АЛКОГОЛЬ И ПОДРОСТОК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77072"/>
            <a:ext cx="4038600" cy="204909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9783"/>
            <a:ext cx="273630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91879" y="1340768"/>
            <a:ext cx="4896545" cy="42813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ФОРМИРОВАНИЕ ЗАБОЛЕВАНИЯ АЛКОГОЛИЗМОМ  У ПОДРОСТКА НАЧИНАЕТСЯ С ПЕРВОГО «ЗНАКОМСТВА» СО СПИРТНЫМИ НАПИТКАМИ.</a:t>
            </a:r>
            <a:endParaRPr lang="ru-RU" sz="1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6976" y="3429000"/>
            <a:ext cx="4544686" cy="2521190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АЛКОГОЛИЗМ  РАЗВИВАЕТСЯ 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omic Sans MS" panose="030F0702030302020204" pitchFamily="66" charset="0"/>
              </a:rPr>
              <a:t>У ВЗРОСЛОГО ЧЕЛОВЕКА В ТЕЧЕНИЕ 5-10 ЛЕТ 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omic Sans MS" panose="030F0702030302020204" pitchFamily="66" charset="0"/>
              </a:rPr>
              <a:t> У ПОДРОСТКА   ОТ НЕСКОЛЬКИХ МЕСЯЦЕВ ДО 1-2 ЛЕТ.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omic Sans MS" panose="030F0702030302020204" pitchFamily="66" charset="0"/>
              </a:rPr>
              <a:t>У ДЕТЕЙ  ПОСЛЕ ОДНОКРАТНОГО ПРИЁМА АЛКОГОЛЯ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46847" y="4401562"/>
            <a:ext cx="4129609" cy="2123781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ЕСЛИ ПОДРОСТОК НАЧАЛ ЗЛОУПОТРЕБЛЯТЬ СПИРТНЫМ, ТО  У НЕГО ВСКОРЕ  ВОЗНИКАЮТ ХАРАКТЕРНЫЕ ПРИЗНАКИ АЛКОГОЛЬНОЙ ЗАВИСИМОСТИ.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658675"/>
            <a:ext cx="2651070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0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600201"/>
            <a:ext cx="4258816" cy="2836911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ОБРАЗ ЖИЗНИ РОДИТЕЛЕЙ (НЕБЛАГОПОЛУЧНЫЕ СЕМЬИ)</a:t>
            </a:r>
          </a:p>
          <a:p>
            <a:r>
              <a:rPr lang="ru-RU" sz="1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КРУГ ОБЩЕНИЯ(ОКРУЖЕНИЕ)</a:t>
            </a:r>
          </a:p>
          <a:p>
            <a:r>
              <a:rPr lang="ru-RU" sz="1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РЕКЛАМА.</a:t>
            </a:r>
          </a:p>
          <a:p>
            <a:r>
              <a:rPr lang="ru-RU" sz="1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НАСЛЕДСТВЕННОСТЬ.</a:t>
            </a:r>
          </a:p>
          <a:p>
            <a:r>
              <a:rPr lang="ru-RU" sz="1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ЖЕЛАНИЕ БЫТЬ КРУЧЕ СВОИХ СВЕРСТНИКОВ .</a:t>
            </a:r>
          </a:p>
          <a:p>
            <a:r>
              <a:rPr lang="ru-RU" sz="1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ГИПЕРОПЕКА.</a:t>
            </a:r>
          </a:p>
          <a:p>
            <a:r>
              <a:rPr lang="ru-RU" sz="1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ДОСТУПНОСТЬ СПИРТНЫХ НАПИТКОВ.</a:t>
            </a:r>
            <a:endParaRPr lang="ru-RU" sz="1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7"/>
          <p:cNvSpPr>
            <a:spLocks noGrp="1"/>
          </p:cNvSpPr>
          <p:nvPr>
            <p:ph type="title"/>
          </p:nvPr>
        </p:nvSpPr>
        <p:spPr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ПРИЧИНЫ РАЗВИТИЯ АЛКОГОЛЬНОЙ ЗАВИСИМОСТИ СРЕДИ ПОДРОСТКОВ 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9" descr="я напилс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37162"/>
            <a:ext cx="1689968" cy="1684784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77008"/>
            <a:ext cx="2793603" cy="1732311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Марианна\Desktop\Новый рисуно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4" y="1556792"/>
            <a:ext cx="1582117" cy="1919684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Подросток и алкоголь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57192"/>
            <a:ext cx="2839484" cy="136475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460563" y="3814398"/>
            <a:ext cx="4659846" cy="1064071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ДЕТИ </a:t>
            </a:r>
            <a:r>
              <a:rPr lang="ru-RU" b="1" dirty="0">
                <a:solidFill>
                  <a:srgbClr val="FF0066"/>
                </a:solidFill>
                <a:latin typeface="Comic Sans MS" panose="030F0702030302020204" pitchFamily="66" charset="0"/>
              </a:rPr>
              <a:t>АЛКОГОЛИКОВ В 4 РАЗА ЧАЩЕ ДРУГИХ ЛЮДЕЙ ЗАБОЛЕВАЮТ АЛКОГОЛИЗМОМ </a:t>
            </a:r>
          </a:p>
          <a:p>
            <a:pPr algn="ctr"/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40569"/>
            <a:ext cx="1139394" cy="103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87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01 0.01897 C -0.05208 0.04303 -0.03003 0.06801 -0.01198 0.07796 C 0.01493 0.09392 0.04097 0.09993 0.04601 0.09207 C 0.05 0.08397 0.03194 0.06408 0.00503 0.04789 C -0.01302 0.03794 -0.04601 0.031 -0.075 0.03008 C -0.10295 0.031 -0.13698 0.03794 -0.15503 0.04789 C -0.18194 0.06408 -0.2 0.08397 -0.19497 0.09207 C -0.18993 0.09993 -0.16406 0.09392 -0.13802 0.07796 C -0.11997 0.06801 -0.09705 0.04303 -0.08299 0.01897 C -0.06806 -0.00601 -0.05799 -0.03909 -0.05799 -0.06014 C -0.05799 -0.09206 -0.06493 -0.11704 -0.075 -0.11704 C -0.08403 -0.11704 -0.09201 -0.09206 -0.09201 -0.06014 C -0.09201 -0.03909 -0.08108 -0.00601 -0.06701 0.01897 Z " pathEditMode="relative" rAng="0" ptsTypes="fffffffffffff">
                                      <p:cBhvr>
                                        <p:cTn id="6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-27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5050904" cy="47133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ЗАДЕРЖКА РОСТА;</a:t>
            </a:r>
            <a:endParaRPr lang="ru-RU" sz="1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ПРОБЛЕМЫ С ПСИХИКОЙ;</a:t>
            </a:r>
            <a:endParaRPr lang="ru-RU" sz="1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ПОЛОВАЯ ДИСФУНКЦИЯ;</a:t>
            </a:r>
            <a:endParaRPr lang="ru-RU" sz="1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УХУДШЕНИЕ ЗРЕНИЯ;</a:t>
            </a:r>
            <a:endParaRPr lang="ru-RU" sz="1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НАРУШЕНИЕ ПИЩЕВАРЕНИЯ;</a:t>
            </a:r>
            <a:endParaRPr lang="ru-RU" sz="1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АВИТАМИНОЗ И СНИЖЕНИЕ ИММУНИТЕТА;</a:t>
            </a:r>
            <a:endParaRPr lang="ru-RU" sz="1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ПОРАЖЕНИЕ ВНУТРЕННИХ ОРГАНОВ.</a:t>
            </a:r>
            <a:endParaRPr lang="ru-RU" sz="1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1800" b="1" dirty="0">
              <a:latin typeface="Comic Sans MS" panose="030F0702030302020204" pitchFamily="66" charset="0"/>
            </a:endParaRPr>
          </a:p>
        </p:txBody>
      </p:sp>
      <p:sp>
        <p:nvSpPr>
          <p:cNvPr id="5" name="Заголовок 7"/>
          <p:cNvSpPr>
            <a:spLocks noGrp="1"/>
          </p:cNvSpPr>
          <p:nvPr>
            <p:ph type="title"/>
          </p:nvPr>
        </p:nvSpPr>
        <p:spPr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ПОСЛЕДСТВИЯ  АЛКОГОЛИЗМА У ПОДРОСТКОВ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289140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690896" y="4437112"/>
            <a:ext cx="4816689" cy="208823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 ПОДРОСТКОВ НЕ ПОЛНОСТЬЮ СФОРМИРОВАНЫ ПЕЧЕНЬ И ПОЧКИ, ПОЭТОМУ ЭТИЛОВЫЙ СПИРТ ПЕРЕРАБАТЫВАЕТСЯ МЕДЛЕННО, А ЕГО ДЛИТЕЛЬНОЕ ТОКСИЧЕСКОЕ ВОЗДЕЙСТВИЕ ПРИВОДИТ К ТЯЖЁЛЫМ ОСЛОЖНЕНИЯМ.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4"/>
            <a:ext cx="2808312" cy="280831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3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124744"/>
            <a:ext cx="4834880" cy="5400600"/>
          </a:xfrm>
        </p:spPr>
        <p:txBody>
          <a:bodyPr>
            <a:normAutofit fontScale="25000" lnSpcReduction="20000"/>
          </a:bodyPr>
          <a:lstStyle/>
          <a:p>
            <a:pPr algn="just"/>
            <a:endParaRPr lang="ru-RU" dirty="0" smtClean="0"/>
          </a:p>
          <a:p>
            <a:pPr marL="0" indent="0" algn="just">
              <a:buNone/>
            </a:pPr>
            <a:r>
              <a:rPr lang="ru-RU" sz="7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СИСТЕМНОЕ УПОТРЕБЛЕНИЕ АЛКОГОЛЯ ПРИВОДИТ:</a:t>
            </a:r>
            <a:endParaRPr lang="ru-RU" sz="56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5600" b="1" dirty="0" smtClean="0">
                <a:latin typeface="Comic Sans MS" panose="030F0702030302020204" pitchFamily="66" charset="0"/>
              </a:rPr>
              <a:t> </a:t>
            </a:r>
            <a:r>
              <a:rPr lang="ru-RU" sz="6400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К НАРУШЕНИЯМ В РАБОТЕ МОЗГА (ПРОВАЛЫ В ПАМЯТИ, ПРОБЛЕМЫ С ВОСПРИЯТИЕМ, УМСТВЕННЫЕ ЗАДЕРЖКИ)</a:t>
            </a:r>
            <a:endParaRPr lang="ru-RU" sz="6400" b="1" dirty="0" smtClean="0">
              <a:latin typeface="Comic Sans MS" panose="030F0702030302020204" pitchFamily="66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6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 ДЕГРАДАЦИИ И СНИЖЕНИЮ ИНТЕЛЛЕКТА (ПОДРОСТОК ПЕРЕСТАЁТ НОРМАЛЬНО ДУМАТЬ, НАЧИНАЕТ ПЛОХО УЧИТЬСЯ, НЕ РАЗВИВАЕТСЯ И НЕ ИМЕЕТ УВЛЕЧЕНИЙ).</a:t>
            </a:r>
            <a:endParaRPr lang="ru-RU" sz="6400" b="1" dirty="0" smtClean="0">
              <a:latin typeface="Comic Sans MS" panose="030F0702030302020204" pitchFamily="66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6400" b="1" dirty="0" smtClean="0">
                <a:latin typeface="Comic Sans MS" panose="030F0702030302020204" pitchFamily="66" charset="0"/>
              </a:rPr>
              <a:t> </a:t>
            </a:r>
            <a:r>
              <a:rPr lang="ru-RU" sz="6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К  ПСИХИЧЕСКИМ РАССТРОЙСТВАМ, ИЗМЕНЕНИЮ ХАРАКТЕРА(  ПРИСТУПЫ АГРЕССИИ ЧЕРЕДУЮТСЯ С ДЕПРЕССИЕЙ), К ЧАСТЫМ  СЛУЧАЯМ СУИЦИДА.</a:t>
            </a:r>
            <a:endParaRPr lang="ru-RU" sz="6400" b="1" dirty="0" smtClean="0">
              <a:latin typeface="Comic Sans MS" panose="030F0702030302020204" pitchFamily="66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6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К АГРЕССИВНЫМ  ПОВЕДЕНИЯМ, ДРАКАМ, ВОРОВСТВУ, ОБЩЕНИЮ  С НИЗШИМИ СЛОЯМИ ОБЩЕСТВА, РАЗРУШЕНИЮ МОРАЛЬНОГО ОБЛИКА.</a:t>
            </a:r>
            <a:endParaRPr lang="ru-RU" sz="6400" b="1" dirty="0" smtClean="0">
              <a:latin typeface="Comic Sans MS" panose="030F0702030302020204" pitchFamily="66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6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 УХУДШЕНИЮ  ВЗАИМООТНОШЕНИЙ С РОДИТЕЛЯМИ, УЧИТЕЛЯМИ И ДРУЗЬЯМИ.</a:t>
            </a:r>
          </a:p>
          <a:p>
            <a:pPr algn="just"/>
            <a:endParaRPr lang="ru-RU" sz="6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7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ВЛИЯНИЕ АЛКОГОЛЯ НА ОБЩЕЕ СОСТОЯНИЕ И РАЗВИТИЕ ПОДРОСТКОВ.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C:\Users\User\Desktop\АЛКОГОЛИЗМ ФОТО\1969-12-1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27" y="1124744"/>
            <a:ext cx="188549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220072" y="3288648"/>
            <a:ext cx="3384376" cy="720080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ВЛИЯНИЕ АЛКОГОЛЯ НА ГОЛОВНОЙ МОЗГ –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САМОЕ ТЯЖЁЛОЕ.</a:t>
            </a:r>
            <a:endParaRPr lang="ru-R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437112"/>
            <a:ext cx="2827771" cy="1660798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82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99792" y="260648"/>
            <a:ext cx="6059016" cy="648072"/>
          </a:xfrm>
        </p:spPr>
        <p:txBody>
          <a:bodyPr>
            <a:prstTxWarp prst="textCurveUp">
              <a:avLst>
                <a:gd name="adj" fmla="val 52603"/>
              </a:avLst>
            </a:prstTxWarp>
            <a:normAutofit fontScale="90000"/>
          </a:bodyPr>
          <a:lstStyle/>
          <a:p>
            <a:r>
              <a:rPr lang="ru-RU" b="1" cap="all" dirty="0" smtClean="0">
                <a:ln w="38100" cmpd="sng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ФАКТ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63688" y="3117701"/>
            <a:ext cx="4258816" cy="3456384"/>
          </a:xfrm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ru-RU" sz="3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ДЕТСКИЙ И ПОДРОСТКОВЫЙ АЛКОГОЛИЗМ НЕРЕДКО ПРИВОДИТ К ТЯЖЁЛЫМ ОТРАВЛЕНИЯМ.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3300" b="1" dirty="0">
                <a:solidFill>
                  <a:srgbClr val="FFC000"/>
                </a:solidFill>
                <a:latin typeface="Comic Sans MS" panose="030F0702030302020204" pitchFamily="66" charset="0"/>
              </a:rPr>
              <a:t>РЕБЁНОК НЕ МОЖЕТ КОНТРОЛИРОВАТЬ КОЛИЧЕСТВО ВЫПИТОГО, А ЕГО ОРГАНИЗМ КРАЙНЕ ЧУВСТВИТЕЛЕН К ЭТИЛОВОМУ СПИРТУ.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3300" b="1" dirty="0">
                <a:solidFill>
                  <a:srgbClr val="00B0F0"/>
                </a:solidFill>
                <a:latin typeface="Comic Sans MS" panose="030F0702030302020204" pitchFamily="66" charset="0"/>
              </a:rPr>
              <a:t>ПРИ АЛКОГОЛЬНОМ ОТРАВЛЕНИИ НЕОБХОДИМО ЛЕЧЕНИЕ В СТАЦИОНАРЕ.</a:t>
            </a:r>
          </a:p>
          <a:p>
            <a:pPr marL="0" indent="0">
              <a:buNone/>
            </a:pP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9" name="Picture 6" descr="C:\Documents and Settings\Admin\Рабочий стол\image698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3" y="9642"/>
            <a:ext cx="2000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Марианна\Desktop\Влияние на организм челоека\1187678422_0836.250x2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107">
            <a:off x="6358496" y="4183255"/>
            <a:ext cx="2065069" cy="1887801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226">
            <a:off x="6738484" y="1213779"/>
            <a:ext cx="2016224" cy="194478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396044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2" y="3789040"/>
            <a:ext cx="19446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2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685" y="3088112"/>
            <a:ext cx="4966498" cy="163304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3732"/>
            <a:ext cx="1372950" cy="236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61" y="1373443"/>
            <a:ext cx="1279049" cy="171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0602"/>
            <a:ext cx="614363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28" y="1196752"/>
            <a:ext cx="2227263" cy="231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74" y="1464162"/>
            <a:ext cx="549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071" y="2843377"/>
            <a:ext cx="3714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 rot="21344198">
            <a:off x="6029002" y="1930580"/>
            <a:ext cx="2026568" cy="573356"/>
          </a:xfrm>
          <a:prstGeom prst="ellipse">
            <a:avLst/>
          </a:prstGeom>
          <a:solidFill>
            <a:srgbClr val="00B050"/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ПРОБЛЕМЫ СО ЗДОРОВЬЕМ</a:t>
            </a:r>
            <a:endParaRPr lang="ru-RU" sz="1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9" name="Picture 15" descr="C:\Users\User\Desktop\АЛКОГОЛИЗМ ФОТО\animashki-strashilki-60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98" y="2274140"/>
            <a:ext cx="71437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вал 23"/>
          <p:cNvSpPr/>
          <p:nvPr/>
        </p:nvSpPr>
        <p:spPr>
          <a:xfrm rot="451046">
            <a:off x="5598141" y="2842618"/>
            <a:ext cx="2228363" cy="626767"/>
          </a:xfrm>
          <a:prstGeom prst="ellipse">
            <a:avLst/>
          </a:prstGeom>
          <a:solidFill>
            <a:srgbClr val="00B050"/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БИОЛОГИЧЕСКОЕ СТАРЕНИЕ</a:t>
            </a:r>
            <a:endParaRPr lang="ru-RU" sz="1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4564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 rot="21299281">
            <a:off x="5747712" y="1002176"/>
            <a:ext cx="2217436" cy="758456"/>
          </a:xfrm>
          <a:prstGeom prst="ellipse">
            <a:avLst/>
          </a:prstGeom>
          <a:solidFill>
            <a:srgbClr val="00B050"/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СОЦИАЛЬНАЯ ДЕГРАДАЦИЯ ЛИЧНОСТИ</a:t>
            </a:r>
            <a:endParaRPr lang="ru-RU" sz="1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54" y="1276608"/>
            <a:ext cx="549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83" y="2171733"/>
            <a:ext cx="549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5616">
            <a:off x="5135649" y="2928212"/>
            <a:ext cx="3714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 descr="C:\Users\User\Desktop\edaa-52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47" y="1052736"/>
            <a:ext cx="12858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536" y="153426"/>
            <a:ext cx="8417689" cy="827302"/>
          </a:xfrm>
          <a:prstGeom prst="rect">
            <a:avLst/>
          </a:prstGeom>
        </p:spPr>
        <p:txBody>
          <a:bodyPr wrap="none">
            <a:prstTxWarp prst="textWave1">
              <a:avLst>
                <a:gd name="adj1" fmla="val 12500"/>
                <a:gd name="adj2" fmla="val 768"/>
              </a:avLst>
            </a:prstTxWarp>
            <a:spAutoFit/>
          </a:bodyPr>
          <a:lstStyle/>
          <a:p>
            <a:r>
              <a:rPr lang="ru-RU" sz="3600" b="1" cap="all" dirty="0">
                <a:ln w="38100" cmpd="sng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  <a:ea typeface="+mj-ea"/>
                <a:cs typeface="+mj-cs"/>
              </a:rPr>
              <a:t>АЛКОГОЛЬ И </a:t>
            </a:r>
            <a:r>
              <a:rPr lang="ru-RU" sz="3600" b="1" cap="all" dirty="0" smtClean="0">
                <a:ln w="38100" cmpd="sng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  <a:ea typeface="+mj-ea"/>
                <a:cs typeface="+mj-cs"/>
              </a:rPr>
              <a:t>ЕГО ПОСЛЕДСТВИЯ </a:t>
            </a:r>
            <a:endParaRPr lang="ru-RU" sz="3600" dirty="0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7328">
            <a:off x="3579299" y="4879284"/>
            <a:ext cx="2287200" cy="16315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519">
            <a:off x="6064146" y="4057016"/>
            <a:ext cx="2574809" cy="16027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Выноска-облако 9"/>
          <p:cNvSpPr/>
          <p:nvPr/>
        </p:nvSpPr>
        <p:spPr>
          <a:xfrm>
            <a:off x="444767" y="3612458"/>
            <a:ext cx="5472607" cy="1872208"/>
          </a:xfrm>
          <a:prstGeom prst="cloudCallout">
            <a:avLst>
              <a:gd name="adj1" fmla="val -32737"/>
              <a:gd name="adj2" fmla="val 55552"/>
            </a:avLst>
          </a:prstGeom>
          <a:solidFill>
            <a:srgbClr val="FF0066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ЗАДУМАЙТЕСЬ, </a:t>
            </a:r>
            <a:br>
              <a:rPr lang="ru-RU" sz="2400" b="1" dirty="0">
                <a:latin typeface="Comic Sans MS" panose="030F0702030302020204" pitchFamily="66" charset="0"/>
              </a:rPr>
            </a:br>
            <a:r>
              <a:rPr lang="ru-RU" sz="2400" b="1" dirty="0">
                <a:latin typeface="Comic Sans MS" panose="030F0702030302020204" pitchFamily="66" charset="0"/>
              </a:rPr>
              <a:t>НУЖНЫ ЛИ ВАМ ТАКИЕ ПРОБЛЕМЫ ?</a:t>
            </a:r>
          </a:p>
        </p:txBody>
      </p:sp>
    </p:spTree>
    <p:extLst>
      <p:ext uri="{BB962C8B-B14F-4D97-AF65-F5344CB8AC3E}">
        <p14:creationId xmlns:p14="http://schemas.microsoft.com/office/powerpoint/2010/main" val="8435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7">
            <a:off x="6870343" y="3555037"/>
            <a:ext cx="1433424" cy="156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23216" y="2337837"/>
            <a:ext cx="7416824" cy="1008112"/>
          </a:xfrm>
          <a:prstGeom prst="roundRect">
            <a:avLst>
              <a:gd name="adj" fmla="val 11857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СМЕРТЕЛЬНАЯ ДОЗА  ДЛЯ ВЗРОСЛОГО ЧЕЛОВЕКА –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7-12 ГРАММ ЧИСТОГО АЛКОГОЛЯ НА 1 КИЛОГРАММ ВЕСА!</a:t>
            </a:r>
            <a:endParaRPr lang="ru-R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6" y="3594826"/>
            <a:ext cx="1808365" cy="133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82" y="1504933"/>
            <a:ext cx="1990978" cy="166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92" y="3594826"/>
            <a:ext cx="1908212" cy="180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25214" y="5661248"/>
            <a:ext cx="3240360" cy="914400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СМЕРТЕЛЬНАЯ ДОЗА ДЛЯ РЕБЁНКА 1 ГОДА –</a:t>
            </a:r>
            <a:r>
              <a:rPr lang="ru-RU" b="1" dirty="0" smtClean="0"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100 МЛ.</a:t>
            </a:r>
            <a:endParaRPr lang="ru-R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31629" y="5661248"/>
            <a:ext cx="3424460" cy="914400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СМЕРТЕЛЬНАЯ ДОЗА ДЛЯ ПОДРОСТКА 12-13 ЛЕТ –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250-500 МЛ.</a:t>
            </a:r>
            <a:endParaRPr lang="ru-R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999965">
            <a:off x="2037738" y="4960589"/>
            <a:ext cx="484632" cy="618368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9280493">
            <a:off x="5058921" y="5095466"/>
            <a:ext cx="484632" cy="618368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01999" y="393612"/>
            <a:ext cx="5969335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АЛКОГОЛЬ ОПАСЕН ДЛЯ ВАШЕГО ЗДОРОВЬЯ!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ПИТЬ –ЗДОРОВЬЮ ВРЕДИТЬ!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15">
            <a:off x="1137282" y="1307431"/>
            <a:ext cx="2016224" cy="11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" y="116632"/>
            <a:ext cx="1473240" cy="119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0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623" y="260648"/>
            <a:ext cx="4546848" cy="417646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АЛКОГОЛЬ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 —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НЕ ТОЛЬКО ВОДКА,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НО И ПИВО , И ВИНО.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ДОЛЖЕН ЗНАТЬ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РЕБЁНОК ЧЁТКО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—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ВСЁ СПИРТНОЕ ИМ ВРЕДНО!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ХОЧЕШЬ УМНЫМ БЫТЬ И СИЛЬНЫМ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—</a:t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НИКОГДА НЕ ПЕЙ ЕГО.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95613"/>
            <a:ext cx="3475037" cy="352839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53136"/>
            <a:ext cx="7416824" cy="17281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64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850106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b="1" cap="all" dirty="0" smtClean="0">
                <a:ln w="38100" cmpd="sng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ОБ АЛКОГОЛЕ</a:t>
            </a:r>
            <a:endParaRPr lang="ru-RU" b="1" cap="all" dirty="0">
              <a:ln w="38100" cmpd="sng">
                <a:solidFill>
                  <a:srgbClr val="FF0066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24944"/>
            <a:ext cx="4402832" cy="3201219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844825"/>
            <a:ext cx="6946028" cy="14528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АЛКОГОЛЬ (ЭТИЛОВЫЙ СПИРТ) </a:t>
            </a:r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– ЭТО ЛЕГКО ВОСПЛАМЕНЯЮЩАЯСЯ  БЕСЦВЕТНАЯ ЖИДКОСТЬ С ХАРАКТЕРНЫМ ЗАПАХОМ.</a:t>
            </a:r>
          </a:p>
          <a:p>
            <a:pPr algn="just"/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ИСПОЛЬЗУЕТСЯ В КАЧЕСТВЕ РАСТВОРИТЕЛЯ И  ДЕЗИНФИЦИРУЮЩЕГО СРЕДСТВА.</a:t>
            </a:r>
            <a:endParaRPr lang="ru-RU" sz="1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43826"/>
            <a:ext cx="2954213" cy="20733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270613" y="3746763"/>
            <a:ext cx="4176464" cy="2520280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АЛКОГОЛЬНЫЕ НАПИТКИ </a:t>
            </a:r>
            <a:r>
              <a:rPr lang="ru-RU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СОДЕРЖАТ ДВА ОСНОВНЫХ КОМПОНЕНТА –ЭТИЛОВЫЙ СПИРТ(ЭТАНОЛ) И ВОДА.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ЦВЕТ ПРИДАЮТ РАСТИТЕЛЬНЫЕ КРАСИТЕЛИ, 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АРОМАТ ДОСТИГАЕТСЯ ЗА СЧЁТ ДРУГИХ ДОБАВОК,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КРЕПОСТЬ ИЗМЕРЯЕТСЯ В ГРАДУСАХ.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3421690">
            <a:off x="3676294" y="4668012"/>
            <a:ext cx="1082004" cy="978408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7" descr="C:\Documents and Settings\Admin\Рабочий стол\post-402-11796897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4854" y="81918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5121389" cy="1656183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АЛКОГОЛЬ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– ЭТО ВРЕДНАЯ ПРИВЫЧКА, КОТОРАЯ ПРИЛИПАЕТ, ПРИТЯГИВАЕТСЯ, ПРИСТАЁТ К ЛЮДЯМ, И СТАНОВИТСЯ ВПОСЛЕДСТВИИ ПРИЧИНОЙ МНОГИХ </a:t>
            </a: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НЕДОРАЗУМЕНИЙ, 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БОЛЕЗНЕЙ, НЕПРИЯТНОСТЕЙ.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3" y="1884309"/>
            <a:ext cx="7992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НУЖНО ЛЮБИТЬ СЕБЯ :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СВОЙ МОЗГ, СВОЮ ПЕЧЕНЬ, СВОЁ СЕРДЦЕ, СВОИ ЛЁГКИЕ –ОНИ ЖИВЫЕ,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ОТ АЛКОГОЛЯ - ОНИ БУДУТ СТРАДАТЬ, БОЛЕТЬ, ЗАДЫХАТЬСЯ!!!</a:t>
            </a:r>
          </a:p>
          <a:p>
            <a:pPr algn="just"/>
            <a:endParaRPr lang="ru-RU" b="1" dirty="0" smtClean="0"/>
          </a:p>
          <a:p>
            <a:pPr algn="just"/>
            <a:endParaRPr lang="ru-RU" b="1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2483768" y="3660124"/>
            <a:ext cx="4176463" cy="1065019"/>
          </a:xfrm>
          <a:prstGeom prst="cloudCallout">
            <a:avLst>
              <a:gd name="adj1" fmla="val -15970"/>
              <a:gd name="adj2" fmla="val 62935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ТАК </a:t>
            </a:r>
            <a:r>
              <a:rPr lang="ru-RU" b="1" dirty="0">
                <a:latin typeface="Comic Sans MS" panose="030F0702030302020204" pitchFamily="66" charset="0"/>
              </a:rPr>
              <a:t>НЕ БУДЕМ ЖЕ РАБАМИ АЛКОКОЛЯ</a:t>
            </a:r>
            <a:r>
              <a:rPr lang="ru-RU" b="1" dirty="0" smtClean="0">
                <a:latin typeface="Comic Sans MS" panose="030F0702030302020204" pitchFamily="66" charset="0"/>
              </a:rPr>
              <a:t>!</a:t>
            </a:r>
            <a:endParaRPr lang="ru-RU" b="1" dirty="0"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endParaRPr lang="ru-RU" sz="2400" dirty="0"/>
          </a:p>
        </p:txBody>
      </p:sp>
      <p:pic>
        <p:nvPicPr>
          <p:cNvPr id="11267" name="Picture 3" descr="C:\Users\User\Desktop\napitki-6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85" y="5229200"/>
            <a:ext cx="1520442" cy="12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0_90f1c_d97cb19b_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7"/>
            <a:ext cx="8136904" cy="212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07971" y="2636913"/>
            <a:ext cx="6528069" cy="28803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СКАЖЕМ АЛКОГОЛЮ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- НЕТ!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212152" y="5074700"/>
            <a:ext cx="1247775" cy="1371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7212152" y="5038754"/>
            <a:ext cx="1176272" cy="1371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89" y="332656"/>
            <a:ext cx="3165525" cy="137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0" y="5229200"/>
            <a:ext cx="1767733" cy="12531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68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4"/>
          <p:cNvSpPr txBox="1">
            <a:spLocks/>
          </p:cNvSpPr>
          <p:nvPr/>
        </p:nvSpPr>
        <p:spPr>
          <a:xfrm>
            <a:off x="2576787" y="1438380"/>
            <a:ext cx="4176464" cy="3960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СЛОВО «АЛКОГОЛЬ» ОЗНАЧАЕТ «ОДУРМАНИВАЮЩИЙ»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АЛКОГОЛЬ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– ЭТО ВНУТРИКЛЕТОЧНЫЙ ЯД, КОТОРЫЙ РАЗРУШАЕТ ЖИЗНЕННО ВАЖНЫЕ ОРГАНЫ ЧЕЛОВЕКА – ПЕЧЕНЬ, СЕРДЦЕ, МОЗГ.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9" y="1772816"/>
            <a:ext cx="146602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42" y="3229399"/>
            <a:ext cx="1728192" cy="102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8" y="4617133"/>
            <a:ext cx="151313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664">
            <a:off x="6590048" y="1734759"/>
            <a:ext cx="2019801" cy="31765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лево 4"/>
          <p:cNvSpPr/>
          <p:nvPr/>
        </p:nvSpPr>
        <p:spPr>
          <a:xfrm rot="1713946">
            <a:off x="2200295" y="2618831"/>
            <a:ext cx="650120" cy="484632"/>
          </a:xfrm>
          <a:prstGeom prst="lef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>
            <a:off x="2264041" y="3645024"/>
            <a:ext cx="625491" cy="484632"/>
          </a:xfrm>
          <a:prstGeom prst="lef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5608">
            <a:off x="2089586" y="4452729"/>
            <a:ext cx="8715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27584" y="5805264"/>
            <a:ext cx="7513254" cy="64807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АЛКОГОЛЬ – «ПОХИТИТЕЛЬ РАССУДКА»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1331640" y="332656"/>
            <a:ext cx="6358005" cy="1105724"/>
          </a:xfrm>
          <a:prstGeom prst="down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Comic Sans MS" panose="030F0702030302020204" pitchFamily="66" charset="0"/>
              </a:rPr>
              <a:t>АЛКОГОЛЬ – ЕДИНСТВЕННЫЙ  ЯД,</a:t>
            </a:r>
          </a:p>
          <a:p>
            <a:pPr algn="ctr"/>
            <a:r>
              <a:rPr lang="ru-RU" b="1" dirty="0">
                <a:solidFill>
                  <a:srgbClr val="FFFF00"/>
                </a:solidFill>
                <a:latin typeface="Comic Sans MS" panose="030F0702030302020204" pitchFamily="66" charset="0"/>
              </a:rPr>
              <a:t> ПРОТИВ КОТОРОГО НЕ НАЙДЕНО ПРОТИВОЯДИЕ!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0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Desktop\АЛКОГОЛИЗМ ФОТО\mensen_drie_bezopen_manne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37" y="325148"/>
            <a:ext cx="2952328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5291701" cy="1108616"/>
          </a:xfrm>
          <a:prstGeom prst="rect">
            <a:avLst/>
          </a:prstGeom>
        </p:spPr>
        <p:txBody>
          <a:bodyPr wrap="square">
            <a:prstTxWarp prst="textDoubleWave1">
              <a:avLst>
                <a:gd name="adj1" fmla="val 6250"/>
                <a:gd name="adj2" fmla="val 1222"/>
              </a:avLst>
            </a:prstTxWarp>
            <a:spAutoFit/>
          </a:bodyPr>
          <a:lstStyle/>
          <a:p>
            <a:r>
              <a:rPr lang="ru-RU" sz="4400" b="1" cap="all" dirty="0">
                <a:ln w="38100" cmpd="sng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  <a:ea typeface="+mj-ea"/>
                <a:cs typeface="+mj-cs"/>
              </a:rPr>
              <a:t>О </a:t>
            </a:r>
            <a:r>
              <a:rPr lang="ru-RU" sz="4400" b="1" cap="all" dirty="0" smtClean="0">
                <a:ln w="38100" cmpd="sng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  <a:ea typeface="+mj-ea"/>
                <a:cs typeface="+mj-cs"/>
              </a:rPr>
              <a:t>ПЬЯНСТВЕ И АЛКОГОЛИЗМЕ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9552" y="1628800"/>
            <a:ext cx="4392488" cy="489654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АЛКОГОЛИЗМ</a:t>
            </a:r>
            <a:r>
              <a:rPr lang="ru-RU" sz="1600" b="1" dirty="0">
                <a:solidFill>
                  <a:srgbClr val="073E87"/>
                </a:solidFill>
                <a:latin typeface="Comic Sans MS" panose="030F0702030302020204" pitchFamily="66" charset="0"/>
              </a:rPr>
              <a:t> – ЭТО ПРОГРЕССИРУЮЩЕЕ ЗАБОЛЕВАНИЕ</a:t>
            </a:r>
            <a:r>
              <a:rPr lang="ru-RU" sz="1600" b="1" dirty="0" smtClean="0">
                <a:solidFill>
                  <a:srgbClr val="073E87"/>
                </a:solidFill>
                <a:latin typeface="Comic Sans MS" panose="030F0702030302020204" pitchFamily="66" charset="0"/>
              </a:rPr>
              <a:t>,</a:t>
            </a:r>
          </a:p>
          <a:p>
            <a:pPr lvl="0" algn="ctr"/>
            <a:r>
              <a:rPr lang="ru-RU" sz="1600" b="1" dirty="0" smtClean="0">
                <a:solidFill>
                  <a:srgbClr val="073E87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>
                <a:solidFill>
                  <a:srgbClr val="073E87"/>
                </a:solidFill>
                <a:latin typeface="Comic Sans MS" panose="030F0702030302020204" pitchFamily="66" charset="0"/>
              </a:rPr>
              <a:t>КОТОРОЕ ОПРЕДЕЛЯЕТСЯ ПАТОЛОГИЧЕСКИМ ВЛЕЧЕНИЕМ К СПИРТНЫМ НАПИТКАМ, ПСИХИЧЕСКОЙ И ФИЗИЧЕСКОЙ ЗАВИСИМОСТИ ОТ АЛКОГОЛЯ, НАРУШЕНИЕМ ФУНКЦИИ РАЗЛИЧНЫХ ОРГАНОВ, РАЗВИТИЕМ СИНДРОМА «ПОХМЕЛЬЯ» ПРИ ПРЕКРАЩЕНИИ УПОТРЕБЛЕНИЯ АЛКОГОЛЯ, </a:t>
            </a:r>
            <a:endParaRPr lang="ru-RU" sz="1600" b="1" dirty="0" smtClean="0">
              <a:solidFill>
                <a:srgbClr val="073E87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ru-RU" sz="1600" b="1" dirty="0" smtClean="0">
                <a:solidFill>
                  <a:srgbClr val="073E87"/>
                </a:solidFill>
                <a:latin typeface="Comic Sans MS" panose="030F0702030302020204" pitchFamily="66" charset="0"/>
              </a:rPr>
              <a:t>А </a:t>
            </a:r>
            <a:r>
              <a:rPr lang="ru-RU" sz="1600" b="1" dirty="0">
                <a:solidFill>
                  <a:srgbClr val="073E87"/>
                </a:solidFill>
                <a:latin typeface="Comic Sans MS" panose="030F0702030302020204" pitchFamily="66" charset="0"/>
              </a:rPr>
              <a:t>В ДАЛЕКО ЗАШЕДШИХ СЛУЧАЯХ ХАРАКТЕРИЗУЕТСЯ СТОЙКИМИ РАССТРОЙСТВАМИ ПСИХИКИ, ДЕЯТЕЛЬНОСТИ ВНУТРЕННИХ ОРГАНОВ, НЕРВНОЙ СИСТЕМЫ.</a:t>
            </a:r>
          </a:p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139952" y="2636912"/>
            <a:ext cx="4176463" cy="2304256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ПЬЯНСТВО</a:t>
            </a:r>
            <a:r>
              <a:rPr lang="ru-RU" dirty="0"/>
              <a:t> </a:t>
            </a:r>
            <a:r>
              <a:rPr lang="ru-RU" b="1" dirty="0">
                <a:latin typeface="Comic Sans MS" panose="030F0702030302020204" pitchFamily="66" charset="0"/>
              </a:rPr>
              <a:t>– </a:t>
            </a:r>
            <a:endParaRPr lang="ru-RU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ЧРЕЗМЕРНОЕ </a:t>
            </a:r>
            <a:r>
              <a:rPr lang="ru-RU" b="1" dirty="0">
                <a:latin typeface="Comic Sans MS" panose="030F0702030302020204" pitchFamily="66" charset="0"/>
              </a:rPr>
              <a:t>УПОТРЕБЛЕНИЕ </a:t>
            </a:r>
            <a:r>
              <a:rPr lang="ru-RU" b="1" dirty="0" smtClean="0">
                <a:latin typeface="Comic Sans MS" panose="030F0702030302020204" pitchFamily="66" charset="0"/>
              </a:rPr>
              <a:t> АЛКОГОЛЯ</a:t>
            </a:r>
            <a:r>
              <a:rPr lang="ru-RU" b="1" dirty="0">
                <a:latin typeface="Comic Sans MS" panose="030F0702030302020204" pitchFamily="66" charset="0"/>
              </a:rPr>
              <a:t>, РАЗРУШИТЕЛЬНО ДЕЙСТВУЮЩЕГО НА ЧЕЛОВЕКА.</a:t>
            </a:r>
          </a:p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941168"/>
            <a:ext cx="2446784" cy="159007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0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prstTxWarp prst="textTriangle">
              <a:avLst/>
            </a:prstTxWarp>
            <a:normAutofit fontScale="90000"/>
          </a:bodyPr>
          <a:lstStyle/>
          <a:p>
            <a:r>
              <a:rPr lang="ru-RU" b="1" cap="all" dirty="0" smtClean="0">
                <a:ln w="38100" cmpd="sng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СТАТИСТИКА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5688632" cy="5472608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ПЬЮЩИЙ ЧЕЛОВЕК В СРЕДНЕМ ПРОЖИВАЕТ НЕ БОЛЕЕ 50 ЛЕТ. 25% АЛКОГОЛИКОВ НЕ ДОЖИВАЕТ ДАЖЕ ДО ЭТОГО ВОЗРАСТА</a:t>
            </a:r>
            <a:r>
              <a:rPr lang="ru-RU" sz="3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ru-RU" sz="3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ПО ДАННЫМ ВСЕМИРНОЙ ОРГАНИЗАЦИИ ЗДРАВООХРАНЕНИЯ, 33% ЧЕЛОВЕЧЕСТВА УМИРАЕТ ОТ АЛКОГОЛИЗМА</a:t>
            </a:r>
            <a:r>
              <a:rPr lang="ru-RU" sz="3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ru-RU" sz="3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В РОССИИ АЛКОГОЛЬ КАЖДЫЙ ГОД УБИВАЕТ БОЛЕЕ 1 МЛН.ЧЕЛОВЕК.</a:t>
            </a:r>
          </a:p>
          <a:p>
            <a:endParaRPr lang="ru-RU" sz="3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ПОЛНОСТЬЮ ОЧИСТИТЬ ОРГАНИЗМ ОТ НАРКОСОДЕРЖАЩИХ ЯДОВ УДАСТСЯ ЛИШЬ ЧЕРЕЗ 3,5-4 ГОДА.</a:t>
            </a:r>
          </a:p>
          <a:p>
            <a:endParaRPr lang="ru-RU" sz="3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БОЛЕЕ 50% ПРЕСТУПЛЕНИЙ СОВЕРШАЮТСЯ В СОСТОЯНИИ </a:t>
            </a:r>
            <a:r>
              <a:rPr lang="ru-RU" sz="3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ОПЬЯНЕНИЯ, ИЗ НИХ.</a:t>
            </a:r>
            <a:endParaRPr lang="ru-RU" sz="3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•</a:t>
            </a:r>
            <a:r>
              <a:rPr lang="ru-RU" sz="3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	Краж – 55%</a:t>
            </a:r>
          </a:p>
          <a:p>
            <a:pPr marL="0" indent="0">
              <a:buNone/>
            </a:pPr>
            <a:r>
              <a:rPr lang="ru-RU" sz="3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•</a:t>
            </a:r>
            <a:r>
              <a:rPr lang="ru-RU" sz="3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	Грабежей – 80%</a:t>
            </a:r>
          </a:p>
          <a:p>
            <a:pPr marL="0" indent="0">
              <a:buNone/>
            </a:pPr>
            <a:r>
              <a:rPr lang="ru-RU" sz="3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•</a:t>
            </a:r>
            <a:r>
              <a:rPr lang="ru-RU" sz="3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	Разбойных нападений – 70%</a:t>
            </a:r>
          </a:p>
          <a:p>
            <a:pPr marL="0" indent="0">
              <a:buNone/>
            </a:pPr>
            <a:r>
              <a:rPr lang="ru-RU" sz="3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•</a:t>
            </a:r>
            <a:r>
              <a:rPr lang="ru-RU" sz="3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	Убийств – 80%</a:t>
            </a:r>
          </a:p>
          <a:p>
            <a:pPr marL="0" indent="0">
              <a:buNone/>
            </a:pPr>
            <a:r>
              <a:rPr lang="ru-RU" sz="3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•</a:t>
            </a:r>
            <a:r>
              <a:rPr lang="ru-RU" sz="3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	Изнасилований – 80%</a:t>
            </a:r>
          </a:p>
          <a:p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69160"/>
            <a:ext cx="2384425" cy="15841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577" y="3068960"/>
            <a:ext cx="2352675" cy="15841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578" y="1196752"/>
            <a:ext cx="2352675" cy="16561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52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04056"/>
          </a:xfrm>
        </p:spPr>
        <p:txBody>
          <a:bodyPr>
            <a:prstTxWarp prst="textCanUp">
              <a:avLst/>
            </a:prstTxWarp>
            <a:normAutofit fontScale="90000"/>
          </a:bodyPr>
          <a:lstStyle/>
          <a:p>
            <a:r>
              <a:rPr lang="ru-RU" b="1" cap="all" dirty="0" smtClean="0">
                <a:ln w="38100" cmpd="sng">
                  <a:solidFill>
                    <a:srgbClr val="FF0066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АЛКОГОЛЬ И ЗДОРОВЬЕ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4038600" cy="392129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ОТ УПОТРЕБЛЕНИЯ АЛКОГОЛЯ ГИБНУТ ТЫСЯЧИ КЛЕТОК ГОЛОВНОГО МОЗГА, КОТОРЫЕ ВЫВОДЯТСЯ НА СЛЕДУЮЩИЙ ДЕНЬ С  МОЧОЙ.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35996" y="1916832"/>
            <a:ext cx="4150804" cy="4536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СНИЖАЕТСЯ УМСТВЕННАЯ ДЕЯТЕЛЬНОСТЬ ;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ЧЕЛОВЕК СТАНОВИТСЯ ЗЛЫМ, АГРЕССИВНЫМ, ТЕРЯЕТ НАД СОБОЙ КОНТРОЛЬ,СТАНОВИТСЯ ПСИХИЧЕСКИ НЕУРАВНОВЕШЕННЫМ;</a:t>
            </a:r>
            <a:endParaRPr lang="ru-RU" sz="1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 descr="C:\Users\User\Desktop\АЛКОГОЛИЗМ ФОТО\photo_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08" y="1844824"/>
            <a:ext cx="3384376" cy="20162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467544" y="980728"/>
            <a:ext cx="8136904" cy="72008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ВОЗДЕЙСТВИЕ АЛКОГОЛЯ НА  МОЗГ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235" y="4128830"/>
            <a:ext cx="1800200" cy="24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право с вырезом 7"/>
          <p:cNvSpPr/>
          <p:nvPr/>
        </p:nvSpPr>
        <p:spPr>
          <a:xfrm rot="2425122">
            <a:off x="2650381" y="3804383"/>
            <a:ext cx="2178491" cy="639818"/>
          </a:xfrm>
          <a:prstGeom prst="notchedRightArrow">
            <a:avLst>
              <a:gd name="adj1" fmla="val 88117"/>
              <a:gd name="adj2" fmla="val 50000"/>
            </a:avLst>
          </a:prstGeom>
          <a:ln w="38100">
            <a:solidFill>
              <a:schemeClr val="accent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РЕЗУЛЬТАТ</a:t>
            </a:r>
            <a:endParaRPr lang="ru-RU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47260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1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ОТ АЛКОГОЛЯ МЫШЦЫ СЕРДЦА СЛАБЕЮТ, ТЕРЯЮТ ЭЛАСТИЧНОСТЬ.</a:t>
            </a:r>
          </a:p>
          <a:p>
            <a:pPr marL="0" indent="0" algn="just">
              <a:buNone/>
            </a:pPr>
            <a:endParaRPr lang="ru-RU" sz="1700" dirty="0"/>
          </a:p>
          <a:p>
            <a:pPr marL="0" indent="0" algn="just">
              <a:buNone/>
            </a:pPr>
            <a:endParaRPr lang="ru-RU" sz="1900" dirty="0" smtClean="0"/>
          </a:p>
          <a:p>
            <a:pPr marL="0" indent="0" algn="just">
              <a:buNone/>
            </a:pPr>
            <a:endParaRPr lang="ru-RU" sz="1900" dirty="0" smtClean="0"/>
          </a:p>
          <a:p>
            <a:pPr marL="0" indent="0" algn="just">
              <a:buNone/>
            </a:pPr>
            <a:endParaRPr lang="ru-RU" sz="1900" dirty="0" smtClean="0"/>
          </a:p>
          <a:p>
            <a:pPr marL="0" indent="0" algn="just">
              <a:buNone/>
            </a:pPr>
            <a:r>
              <a:rPr lang="ru-RU" sz="1900" dirty="0" smtClean="0"/>
              <a:t> </a:t>
            </a:r>
          </a:p>
          <a:p>
            <a:pPr marL="0" indent="0" algn="just">
              <a:buNone/>
            </a:pPr>
            <a:endParaRPr lang="ru-RU" sz="1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sz="17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СЕРДЦЕ ПОКРЫВАЕТСЯ ЖИРОМ, УВЕЛИЧИВАЕТСЯ В РАЗМЕРАХ. </a:t>
            </a:r>
          </a:p>
          <a:p>
            <a:pPr marL="0" indent="0" algn="just">
              <a:buNone/>
            </a:pPr>
            <a:r>
              <a:rPr lang="ru-RU" sz="17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ВОКРУГ ОРГАНА ОБРАЗУЮТСЯ ТРОМБЫ, КОТОРЫЕ ПЕРЕКРЫВАЮТ ДОСТУП КИСЛОРОДА К СЕРДЦУ.</a:t>
            </a:r>
            <a:r>
              <a:rPr lang="ru-RU" sz="1700" dirty="0" smtClean="0"/>
              <a:t> </a:t>
            </a:r>
          </a:p>
          <a:p>
            <a:pPr marL="0" indent="0" algn="just">
              <a:buNone/>
            </a:pPr>
            <a:endParaRPr lang="ru-RU" sz="1600" dirty="0"/>
          </a:p>
          <a:p>
            <a:pPr marL="0" indent="0" algn="just">
              <a:buNone/>
            </a:pPr>
            <a:endParaRPr lang="ru-RU" sz="1600" dirty="0" smtClean="0"/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ИНФАРКТЫ, ИНСУЛЬТЫ </a:t>
            </a:r>
            <a:endParaRPr lang="ru-RU" sz="20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sz="17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sz="17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ОТ ПОТРЕБЛЕНИЯ АЛКОГОЛЯ ЭРИТРАЦИТЫ В КРОВИ СЛИПАЮТСЯ, РАЗНОСЯТСЯ ПО ВСЕМУ ОРГАНИЗМУ, ЗАКУПОРИВАЯ КАПИЛЛЯРЫ И ОБЕЗВОЖИВАЯ ОРГАНИЗМ</a:t>
            </a:r>
            <a:endParaRPr lang="ru-RU" sz="17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ВОЗДЕЙСТВИЕ АЛКОГОЛЯ </a:t>
            </a:r>
            <a:br>
              <a:rPr lang="ru-RU" sz="2000" b="1" dirty="0" smtClean="0">
                <a:latin typeface="Comic Sans MS" panose="030F0702030302020204" pitchFamily="66" charset="0"/>
              </a:rPr>
            </a:br>
            <a:r>
              <a:rPr lang="ru-RU" sz="2000" b="1" dirty="0" smtClean="0">
                <a:latin typeface="Comic Sans MS" panose="030F0702030302020204" pitchFamily="66" charset="0"/>
              </a:rPr>
              <a:t>НА  СЕРДЦЕ И КРОВЬ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90" y="2420887"/>
            <a:ext cx="2520280" cy="12782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/>
          <p:cNvSpPr/>
          <p:nvPr/>
        </p:nvSpPr>
        <p:spPr>
          <a:xfrm rot="5400000">
            <a:off x="3267287" y="5488654"/>
            <a:ext cx="506342" cy="633220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507" y="1792237"/>
            <a:ext cx="7445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71879"/>
            <a:ext cx="7445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615" y="5157192"/>
            <a:ext cx="2500313" cy="129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1128"/>
            <a:ext cx="7445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User\Desktop\872560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06" y="1397903"/>
            <a:ext cx="2699792" cy="14127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22167" y="2852936"/>
            <a:ext cx="7445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1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/>
          <p:cNvSpPr>
            <a:spLocks noGrp="1"/>
          </p:cNvSpPr>
          <p:nvPr>
            <p:ph type="title"/>
          </p:nvPr>
        </p:nvSpPr>
        <p:spPr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ВОЗДЕЙСТВИЕ АЛКОГОЛЯ </a:t>
            </a:r>
            <a:br>
              <a:rPr lang="ru-RU" sz="2000" b="1" dirty="0" smtClean="0">
                <a:latin typeface="Comic Sans MS" panose="030F0702030302020204" pitchFamily="66" charset="0"/>
              </a:rPr>
            </a:br>
            <a:r>
              <a:rPr lang="ru-RU" sz="2000" b="1" dirty="0" smtClean="0">
                <a:latin typeface="Comic Sans MS" panose="030F0702030302020204" pitchFamily="66" charset="0"/>
              </a:rPr>
              <a:t>НА  ПИЩЕВОД, ЖЕЛУДОК, КИШЕЧНИК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28183" y="4431061"/>
            <a:ext cx="2351709" cy="366091"/>
          </a:xfrm>
        </p:spPr>
        <p:txBody>
          <a:bodyPr>
            <a:noAutofit/>
          </a:bodyPr>
          <a:lstStyle/>
          <a:p>
            <a:pPr algn="r"/>
            <a:r>
              <a:rPr lang="ru-RU" sz="1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ЯЗВЫ , РАК ЖЕЛУДКА</a:t>
            </a:r>
            <a:endParaRPr lang="ru-RU" sz="1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1105890"/>
              </p:ext>
            </p:extLst>
          </p:nvPr>
        </p:nvGraphicFramePr>
        <p:xfrm>
          <a:off x="467544" y="1772816"/>
          <a:ext cx="5400600" cy="4795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732240" y="2791087"/>
            <a:ext cx="1954560" cy="493897"/>
          </a:xfrm>
        </p:spPr>
        <p:txBody>
          <a:bodyPr>
            <a:normAutofit fontScale="85000" lnSpcReduction="20000"/>
          </a:bodyPr>
          <a:lstStyle/>
          <a:p>
            <a:r>
              <a:rPr 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ВНУТРЕННЕЕ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КРОВОИЗЛИЯНИЕ</a:t>
            </a:r>
            <a:endParaRPr lang="ru-RU" sz="1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6228184" y="5589239"/>
            <a:ext cx="2458616" cy="93610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МНОГОЧИСЛЕННЫЕ ЭРОЗИИ, ЯЗВЫ,  ЗЛОКАЧЕСТВЕННЫЕ ОПУХОЛИ</a:t>
            </a:r>
            <a:endParaRPr lang="ru-RU" sz="1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://mirnasos.ru/org/images4/yazvazheludkasimptomividilecheniedieta_34944F6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769" y="3645024"/>
            <a:ext cx="1378124" cy="78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ровотечение при варикозе пищевод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72816"/>
            <a:ext cx="1522140" cy="101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36494" y="5553399"/>
            <a:ext cx="7445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37" y="3836400"/>
            <a:ext cx="62865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50" y="4869160"/>
            <a:ext cx="1320354" cy="78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37" y="2204864"/>
            <a:ext cx="628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2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ВОЗДЕЙСТВИЕ АЛКОГОЛЯ НА  ПОДЖЕЛУДОЧНУЮ ЖЕЛЕЗУ И ПЕЧЕНЬ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2536443"/>
            <a:ext cx="4176464" cy="3988901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</a:t>
            </a:r>
          </a:p>
          <a:p>
            <a:pPr marL="0" indent="0" algn="just">
              <a:buNone/>
            </a:pPr>
            <a:endParaRPr lang="ru-RU" sz="1700" b="1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sz="49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ПОТРЕБЛЕНИЕ АЛКОГОЛЯ ВЫЗЫВАЕТ СПАЗМЫ В ПОДЖЕЛУДОЧНОЙ ЖЕЛЕЗЕ,ФЕРМЕНТЫ СКАПЛИВАЮТСЯ ВНУТРИ. ОРГАН НАЧИНАЕТ РАЗБУХАТЬ, ВОСПАЛЯТЬСЯ, ГНИТЬ.</a:t>
            </a:r>
          </a:p>
          <a:p>
            <a:pPr marL="0" indent="0" algn="just">
              <a:buNone/>
            </a:pPr>
            <a:endParaRPr lang="ru-RU" sz="17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700" b="1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1700" b="1" dirty="0" smtClean="0">
                <a:latin typeface="Comic Sans MS" panose="030F0702030302020204" pitchFamily="66" charset="0"/>
              </a:rPr>
              <a:t> </a:t>
            </a:r>
            <a:r>
              <a:rPr lang="ru-RU" sz="49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ПАНКРЕАТИТ И ПАНКРЕОНЕВРОЗ</a:t>
            </a:r>
            <a:endParaRPr lang="ru-RU" sz="49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600200"/>
            <a:ext cx="3970784" cy="48531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/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НЕГАТИВНОЕ ВОЗДЕЙСТВИЕ ОТ УПОТРЕБЛЕНИЯ АЛКОГОЛЯ В ПЕРВУЮ ОЧЕРЕДЬ ОЩУЩАЕТ ПЕЧЕНЬ.КЛЕТКИ ОРГАНА ОТМИРАЮТ, ПОКРЫВАЮТСЯ ЖИРОМ.ПЕЧЕНЬ ОБРАСТАЕТ ЖИРОМ .</a:t>
            </a:r>
          </a:p>
          <a:p>
            <a:pPr marL="0" indent="0" algn="just">
              <a:buNone/>
            </a:pPr>
            <a:endParaRPr lang="ru-RU" sz="2000" b="1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b="1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ЖИРОВОЙ ГЕПАТОЗ</a:t>
            </a:r>
            <a:r>
              <a:rPr lang="ru-RU" sz="2000" dirty="0" smtClean="0"/>
              <a:t>. 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b="1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latin typeface="Comic Sans MS" panose="030F0702030302020204" pitchFamily="66" charset="0"/>
              </a:rPr>
              <a:t>       </a:t>
            </a:r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ЦИРРОЗ  И РАК ПЕЧЕНИ</a:t>
            </a:r>
            <a:endParaRPr lang="ru-RU" sz="1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000" dirty="0"/>
          </a:p>
        </p:txBody>
      </p:sp>
      <p:pic>
        <p:nvPicPr>
          <p:cNvPr id="6150" name="Picture 6" descr="http://medizone.ru/wp-content/uploads/images/25_07_2014_08_52_29_738d379de70fe78b65378701c9bd397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47" y="1700808"/>
            <a:ext cx="2586658" cy="13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prozavisimost.ru/wp-content/uploads/2017/03/alkogolniy-pankreat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09140"/>
            <a:ext cx="2384847" cy="128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52" y="3501008"/>
            <a:ext cx="1980746" cy="98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41168"/>
            <a:ext cx="2191921" cy="11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0656">
            <a:off x="5522191" y="3576714"/>
            <a:ext cx="7445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9493">
            <a:off x="5517929" y="4936719"/>
            <a:ext cx="7445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5774">
            <a:off x="1068816" y="5247736"/>
            <a:ext cx="9636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64904"/>
            <a:ext cx="96996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1088"/>
            <a:ext cx="96996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7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1012</Words>
  <Application>Microsoft Office PowerPoint</Application>
  <PresentationFormat>Экран (4:3)</PresentationFormat>
  <Paragraphs>200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ОБ АЛКОГОЛЕ</vt:lpstr>
      <vt:lpstr>Презентация PowerPoint</vt:lpstr>
      <vt:lpstr>Презентация PowerPoint</vt:lpstr>
      <vt:lpstr>СТАТИСТИКА</vt:lpstr>
      <vt:lpstr>АЛКОГОЛЬ И ЗДОРОВЬЕ </vt:lpstr>
      <vt:lpstr>ВОЗДЕЙСТВИЕ АЛКОГОЛЯ  НА  СЕРДЦЕ И КРОВЬ</vt:lpstr>
      <vt:lpstr>ВОЗДЕЙСТВИЕ АЛКОГОЛЯ  НА  ПИЩЕВОД, ЖЕЛУДОК, КИШЕЧНИК</vt:lpstr>
      <vt:lpstr>ВОЗДЕЙСТВИЕ АЛКОГОЛЯ НА  ПОДЖЕЛУДОЧНУЮ ЖЕЛЕЗУ И ПЕЧЕНЬ</vt:lpstr>
      <vt:lpstr>АЛКОГОЛЬ И ПОТОМСТВО</vt:lpstr>
      <vt:lpstr>Презентация PowerPoint</vt:lpstr>
      <vt:lpstr>АЛКОГОЛЬ И ПОДРОСТОК</vt:lpstr>
      <vt:lpstr>ПРИЧИНЫ РАЗВИТИЯ АЛКОГОЛЬНОЙ ЗАВИСИМОСТИ СРЕДИ ПОДРОСТКОВ .</vt:lpstr>
      <vt:lpstr>ПОСЛЕДСТВИЯ  АЛКОГОЛИЗМА У ПОДРОСТКОВ</vt:lpstr>
      <vt:lpstr>ВЛИЯНИЕ АЛКОГОЛЯ НА ОБЩЕЕ СОСТОЯНИЕ И РАЗВИТИЕ ПОДРОСТКОВ.</vt:lpstr>
      <vt:lpstr>ФАКТ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137</cp:revision>
  <dcterms:created xsi:type="dcterms:W3CDTF">2017-07-02T16:55:28Z</dcterms:created>
  <dcterms:modified xsi:type="dcterms:W3CDTF">2019-06-19T07:47:13Z</dcterms:modified>
</cp:coreProperties>
</file>